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5" r:id="rId6"/>
    <p:sldId id="257" r:id="rId7"/>
    <p:sldId id="271" r:id="rId8"/>
    <p:sldId id="292" r:id="rId9"/>
    <p:sldId id="295" r:id="rId10"/>
    <p:sldId id="293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Young" userId="864a2943-ec89-4d7f-8374-af0dcae0f69f" providerId="ADAL" clId="{4C883B3F-D6E0-4BD8-B59F-9AF26680923E}"/>
    <pc:docChg chg="addSld modSld">
      <pc:chgData name="Wendy Young" userId="864a2943-ec89-4d7f-8374-af0dcae0f69f" providerId="ADAL" clId="{4C883B3F-D6E0-4BD8-B59F-9AF26680923E}" dt="2024-02-22T15:21:04.576" v="0"/>
      <pc:docMkLst>
        <pc:docMk/>
      </pc:docMkLst>
      <pc:sldChg chg="add">
        <pc:chgData name="Wendy Young" userId="864a2943-ec89-4d7f-8374-af0dcae0f69f" providerId="ADAL" clId="{4C883B3F-D6E0-4BD8-B59F-9AF26680923E}" dt="2024-02-22T15:21:04.576" v="0"/>
        <pc:sldMkLst>
          <pc:docMk/>
          <pc:sldMk cId="216631895" sldId="297"/>
        </pc:sldMkLst>
      </pc:sldChg>
    </pc:docChg>
  </pc:docChgLst>
  <pc:docChgLst>
    <pc:chgData name="Wendy Young" userId="864a2943-ec89-4d7f-8374-af0dcae0f69f" providerId="ADAL" clId="{830AE5C2-EEBA-44D1-B316-C4735C587AE1}"/>
    <pc:docChg chg="undo custSel addSld modSld">
      <pc:chgData name="Wendy Young" userId="864a2943-ec89-4d7f-8374-af0dcae0f69f" providerId="ADAL" clId="{830AE5C2-EEBA-44D1-B316-C4735C587AE1}" dt="2024-02-21T23:33:45.120" v="531" actId="20577"/>
      <pc:docMkLst>
        <pc:docMk/>
      </pc:docMkLst>
      <pc:sldChg chg="modSp add">
        <pc:chgData name="Wendy Young" userId="864a2943-ec89-4d7f-8374-af0dcae0f69f" providerId="ADAL" clId="{830AE5C2-EEBA-44D1-B316-C4735C587AE1}" dt="2024-02-21T23:19:05.461" v="415" actId="20577"/>
        <pc:sldMkLst>
          <pc:docMk/>
          <pc:sldMk cId="2293032420" sldId="256"/>
        </pc:sldMkLst>
        <pc:spChg chg="mod">
          <ac:chgData name="Wendy Young" userId="864a2943-ec89-4d7f-8374-af0dcae0f69f" providerId="ADAL" clId="{830AE5C2-EEBA-44D1-B316-C4735C587AE1}" dt="2024-02-21T23:11:09.124" v="190" actId="20577"/>
          <ac:spMkLst>
            <pc:docMk/>
            <pc:sldMk cId="2293032420" sldId="256"/>
            <ac:spMk id="2" creationId="{00000000-0000-0000-0000-000000000000}"/>
          </ac:spMkLst>
        </pc:spChg>
        <pc:spChg chg="mod">
          <ac:chgData name="Wendy Young" userId="864a2943-ec89-4d7f-8374-af0dcae0f69f" providerId="ADAL" clId="{830AE5C2-EEBA-44D1-B316-C4735C587AE1}" dt="2024-02-21T23:19:05.461" v="415" actId="20577"/>
          <ac:spMkLst>
            <pc:docMk/>
            <pc:sldMk cId="2293032420" sldId="256"/>
            <ac:spMk id="3" creationId="{00000000-0000-0000-0000-000000000000}"/>
          </ac:spMkLst>
        </pc:spChg>
      </pc:sldChg>
      <pc:sldChg chg="add">
        <pc:chgData name="Wendy Young" userId="864a2943-ec89-4d7f-8374-af0dcae0f69f" providerId="ADAL" clId="{830AE5C2-EEBA-44D1-B316-C4735C587AE1}" dt="2024-02-21T23:13:04.671" v="239"/>
        <pc:sldMkLst>
          <pc:docMk/>
          <pc:sldMk cId="3932576045" sldId="257"/>
        </pc:sldMkLst>
      </pc:sldChg>
      <pc:sldChg chg="add setBg">
        <pc:chgData name="Wendy Young" userId="864a2943-ec89-4d7f-8374-af0dcae0f69f" providerId="ADAL" clId="{830AE5C2-EEBA-44D1-B316-C4735C587AE1}" dt="2024-02-21T23:12:28.830" v="238"/>
        <pc:sldMkLst>
          <pc:docMk/>
          <pc:sldMk cId="3516638905" sldId="265"/>
        </pc:sldMkLst>
      </pc:sldChg>
      <pc:sldChg chg="addSp delSp modSp add">
        <pc:chgData name="Wendy Young" userId="864a2943-ec89-4d7f-8374-af0dcae0f69f" providerId="ADAL" clId="{830AE5C2-EEBA-44D1-B316-C4735C587AE1}" dt="2024-02-21T23:21:53.382" v="485" actId="20577"/>
        <pc:sldMkLst>
          <pc:docMk/>
          <pc:sldMk cId="3461502428" sldId="271"/>
        </pc:sldMkLst>
        <pc:spChg chg="mod">
          <ac:chgData name="Wendy Young" userId="864a2943-ec89-4d7f-8374-af0dcae0f69f" providerId="ADAL" clId="{830AE5C2-EEBA-44D1-B316-C4735C587AE1}" dt="2024-02-21T23:16:25.573" v="329" actId="20577"/>
          <ac:spMkLst>
            <pc:docMk/>
            <pc:sldMk cId="3461502428" sldId="271"/>
            <ac:spMk id="5" creationId="{00000000-0000-0000-0000-000000000000}"/>
          </ac:spMkLst>
        </pc:spChg>
        <pc:spChg chg="mod">
          <ac:chgData name="Wendy Young" userId="864a2943-ec89-4d7f-8374-af0dcae0f69f" providerId="ADAL" clId="{830AE5C2-EEBA-44D1-B316-C4735C587AE1}" dt="2024-02-21T23:17:17.099" v="407" actId="122"/>
          <ac:spMkLst>
            <pc:docMk/>
            <pc:sldMk cId="3461502428" sldId="271"/>
            <ac:spMk id="7" creationId="{00000000-0000-0000-0000-000000000000}"/>
          </ac:spMkLst>
        </pc:spChg>
        <pc:spChg chg="add del mod">
          <ac:chgData name="Wendy Young" userId="864a2943-ec89-4d7f-8374-af0dcae0f69f" providerId="ADAL" clId="{830AE5C2-EEBA-44D1-B316-C4735C587AE1}" dt="2024-02-21T23:20:29.326" v="419"/>
          <ac:spMkLst>
            <pc:docMk/>
            <pc:sldMk cId="3461502428" sldId="271"/>
            <ac:spMk id="9" creationId="{9D08B4CB-1895-414C-9C9D-A3FA0AB4ABBB}"/>
          </ac:spMkLst>
        </pc:spChg>
        <pc:spChg chg="mod">
          <ac:chgData name="Wendy Young" userId="864a2943-ec89-4d7f-8374-af0dcae0f69f" providerId="ADAL" clId="{830AE5C2-EEBA-44D1-B316-C4735C587AE1}" dt="2024-02-21T23:21:53.382" v="485" actId="20577"/>
          <ac:spMkLst>
            <pc:docMk/>
            <pc:sldMk cId="3461502428" sldId="271"/>
            <ac:spMk id="18" creationId="{00000000-0000-0000-0000-000000000000}"/>
          </ac:spMkLst>
        </pc:spChg>
      </pc:sldChg>
      <pc:sldChg chg="modSp">
        <pc:chgData name="Wendy Young" userId="864a2943-ec89-4d7f-8374-af0dcae0f69f" providerId="ADAL" clId="{830AE5C2-EEBA-44D1-B316-C4735C587AE1}" dt="2024-02-21T23:33:45.120" v="531" actId="20577"/>
        <pc:sldMkLst>
          <pc:docMk/>
          <pc:sldMk cId="900987102" sldId="293"/>
        </pc:sldMkLst>
        <pc:spChg chg="mod">
          <ac:chgData name="Wendy Young" userId="864a2943-ec89-4d7f-8374-af0dcae0f69f" providerId="ADAL" clId="{830AE5C2-EEBA-44D1-B316-C4735C587AE1}" dt="2024-02-21T23:33:45.120" v="531" actId="20577"/>
          <ac:spMkLst>
            <pc:docMk/>
            <pc:sldMk cId="900987102" sldId="293"/>
            <ac:spMk id="7" creationId="{00000000-0000-0000-0000-000000000000}"/>
          </ac:spMkLst>
        </pc:spChg>
      </pc:sldChg>
      <pc:sldChg chg="modSp">
        <pc:chgData name="Wendy Young" userId="864a2943-ec89-4d7f-8374-af0dcae0f69f" providerId="ADAL" clId="{830AE5C2-EEBA-44D1-B316-C4735C587AE1}" dt="2024-02-21T22:54:16.414" v="94" actId="20577"/>
        <pc:sldMkLst>
          <pc:docMk/>
          <pc:sldMk cId="2280145239" sldId="295"/>
        </pc:sldMkLst>
        <pc:spChg chg="mod">
          <ac:chgData name="Wendy Young" userId="864a2943-ec89-4d7f-8374-af0dcae0f69f" providerId="ADAL" clId="{830AE5C2-EEBA-44D1-B316-C4735C587AE1}" dt="2024-02-21T22:54:16.414" v="94" actId="20577"/>
          <ac:spMkLst>
            <pc:docMk/>
            <pc:sldMk cId="2280145239" sldId="295"/>
            <ac:spMk id="7" creationId="{00000000-0000-0000-0000-000000000000}"/>
          </ac:spMkLst>
        </pc:spChg>
      </pc:sldChg>
      <pc:sldChg chg="modSp">
        <pc:chgData name="Wendy Young" userId="864a2943-ec89-4d7f-8374-af0dcae0f69f" providerId="ADAL" clId="{830AE5C2-EEBA-44D1-B316-C4735C587AE1}" dt="2024-02-21T23:04:57.085" v="164" actId="6549"/>
        <pc:sldMkLst>
          <pc:docMk/>
          <pc:sldMk cId="3509573369" sldId="296"/>
        </pc:sldMkLst>
        <pc:spChg chg="mod">
          <ac:chgData name="Wendy Young" userId="864a2943-ec89-4d7f-8374-af0dcae0f69f" providerId="ADAL" clId="{830AE5C2-EEBA-44D1-B316-C4735C587AE1}" dt="2024-02-21T23:04:57.085" v="164" actId="6549"/>
          <ac:spMkLst>
            <pc:docMk/>
            <pc:sldMk cId="3509573369" sldId="296"/>
            <ac:spMk id="7" creationId="{00000000-0000-0000-0000-000000000000}"/>
          </ac:spMkLst>
        </pc:spChg>
        <pc:picChg chg="mod">
          <ac:chgData name="Wendy Young" userId="864a2943-ec89-4d7f-8374-af0dcae0f69f" providerId="ADAL" clId="{830AE5C2-EEBA-44D1-B316-C4735C587AE1}" dt="2024-02-21T23:04:14.868" v="134" actId="14100"/>
          <ac:picMkLst>
            <pc:docMk/>
            <pc:sldMk cId="3509573369" sldId="296"/>
            <ac:picMk id="5" creationId="{F43D9460-19A0-4CA5-896A-20183AB25A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56861-F385-4B57-A776-F332AB3796D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D55D-5FAC-4366-B183-522964BC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E6A85-16DD-4B1B-B076-9643B27FA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7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375A-1123-5E4A-9C56-A6D9B97A9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1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375A-1123-5E4A-9C56-A6D9B97A9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375A-1123-5E4A-9C56-A6D9B97A9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8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375A-1123-5E4A-9C56-A6D9B97A9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7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375A-1123-5E4A-9C56-A6D9B97A9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7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0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491818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1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60501"/>
            <a:ext cx="9601200" cy="2806700"/>
          </a:xfrm>
          <a:prstGeom prst="rect">
            <a:avLst/>
          </a:prstGeom>
          <a:solidFill>
            <a:srgbClr val="007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806" y="1696344"/>
            <a:ext cx="8222884" cy="989925"/>
          </a:xfrm>
        </p:spPr>
        <p:txBody>
          <a:bodyPr lIns="0" bIns="0">
            <a:normAutofit/>
          </a:bodyPr>
          <a:lstStyle>
            <a:lvl1pPr algn="l">
              <a:defRPr sz="4533" b="0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2" y="2823885"/>
            <a:ext cx="8222884" cy="496419"/>
          </a:xfrm>
        </p:spPr>
        <p:txBody>
          <a:bodyPr lIns="0" tIns="0" rIns="0" bIns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3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48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5806" y="1696344"/>
            <a:ext cx="5118151" cy="2038841"/>
          </a:xfrm>
          <a:ln>
            <a:noFill/>
          </a:ln>
        </p:spPr>
        <p:txBody>
          <a:bodyPr lIns="0" bIns="0">
            <a:normAutofit/>
          </a:bodyPr>
          <a:lstStyle>
            <a:lvl1pPr algn="l">
              <a:defRPr sz="4800" b="0" i="0" baseline="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10431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Headline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508751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9467" y="2465206"/>
            <a:ext cx="10972800" cy="3771900"/>
          </a:xfrm>
        </p:spPr>
        <p:txBody>
          <a:bodyPr bIns="0">
            <a:normAutofit/>
          </a:bodyPr>
          <a:lstStyle>
            <a:lvl1pPr>
              <a:defRPr sz="3200" baseline="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body text – BLACK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08751"/>
            <a:ext cx="38608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933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6E2309-9CD5-BD46-8260-E14B97CE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3113"/>
            <a:ext cx="10972800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</p:spTree>
    <p:extLst>
      <p:ext uri="{BB962C8B-B14F-4D97-AF65-F5344CB8AC3E}">
        <p14:creationId xmlns:p14="http://schemas.microsoft.com/office/powerpoint/2010/main" val="383759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38608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933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9467" y="2395221"/>
            <a:ext cx="10972800" cy="364536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aseline="0"/>
            </a:lvl1pPr>
          </a:lstStyle>
          <a:p>
            <a:pPr lvl="0"/>
            <a:r>
              <a:rPr lang="en-US" dirty="0"/>
              <a:t>Click to edit Master body text – BLACK 24pt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492875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2F40A1D-0EF7-5643-BD87-71F9905B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3113"/>
            <a:ext cx="10972800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</p:spTree>
    <p:extLst>
      <p:ext uri="{BB962C8B-B14F-4D97-AF65-F5344CB8AC3E}">
        <p14:creationId xmlns:p14="http://schemas.microsoft.com/office/powerpoint/2010/main" val="37594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1818"/>
            <a:ext cx="38608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933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9467" y="2364054"/>
            <a:ext cx="10972800" cy="377074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aseline="0"/>
            </a:lvl1pPr>
          </a:lstStyle>
          <a:p>
            <a:pPr lvl="0"/>
            <a:r>
              <a:rPr lang="en-US" dirty="0"/>
              <a:t>Click to edit Master body text – BLACK 24pt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491818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896DA48-A1CF-6045-B8D3-3BF1210B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3113"/>
            <a:ext cx="10972800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</p:spTree>
    <p:extLst>
      <p:ext uri="{BB962C8B-B14F-4D97-AF65-F5344CB8AC3E}">
        <p14:creationId xmlns:p14="http://schemas.microsoft.com/office/powerpoint/2010/main" val="146503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1818"/>
            <a:ext cx="38608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933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9467" y="2351617"/>
            <a:ext cx="3141133" cy="41449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aseline="0"/>
            </a:lvl1pPr>
          </a:lstStyle>
          <a:p>
            <a:pPr lvl="0"/>
            <a:r>
              <a:rPr lang="en-US" dirty="0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2346855"/>
            <a:ext cx="7281333" cy="414496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/>
              <a:t>Insert Photo/Graphic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491818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D2E102-F260-DD48-AFB6-B0507D97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3113"/>
            <a:ext cx="11159067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</p:spTree>
    <p:extLst>
      <p:ext uri="{BB962C8B-B14F-4D97-AF65-F5344CB8AC3E}">
        <p14:creationId xmlns:p14="http://schemas.microsoft.com/office/powerpoint/2010/main" val="282320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38608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933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9467" y="2280939"/>
            <a:ext cx="10972800" cy="80262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aseline="0"/>
            </a:lvl1pPr>
          </a:lstStyle>
          <a:p>
            <a:pPr lvl="0"/>
            <a:r>
              <a:rPr lang="en-US" dirty="0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89467" y="3150131"/>
            <a:ext cx="5223933" cy="29210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/>
              <a:t>Insert Photo/Graphic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38334" y="3150131"/>
            <a:ext cx="5223933" cy="29210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/>
              <a:t>Insert Photo/Graphic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492875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2A32E80-3B1F-9042-B674-664807B6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3113"/>
            <a:ext cx="10972800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</p:spTree>
    <p:extLst>
      <p:ext uri="{BB962C8B-B14F-4D97-AF65-F5344CB8AC3E}">
        <p14:creationId xmlns:p14="http://schemas.microsoft.com/office/powerpoint/2010/main" val="378915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3860800" cy="365125"/>
          </a:xfrm>
          <a:prstGeom prst="rect">
            <a:avLst/>
          </a:prstGeom>
        </p:spPr>
        <p:txBody>
          <a:bodyPr lIns="91440" anchor="ctr" anchorCtr="0"/>
          <a:lstStyle>
            <a:lvl1pPr>
              <a:defRPr sz="933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9467" y="2328863"/>
            <a:ext cx="10972800" cy="9636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200" baseline="0"/>
            </a:lvl1pPr>
          </a:lstStyle>
          <a:p>
            <a:pPr lvl="0"/>
            <a:r>
              <a:rPr lang="en-US" dirty="0"/>
              <a:t>Click to edit Master body text BLACK 24pt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89467" y="3449637"/>
            <a:ext cx="10972800" cy="30432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r>
              <a:rPr lang="en-US" dirty="0"/>
              <a:t>Insert Photo/Graphic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56" y="6492875"/>
            <a:ext cx="1003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F828677-349C-A845-AFD8-E1880F4B0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1B994C-11D2-B942-996D-F05EBE1F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603113"/>
            <a:ext cx="10972800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</p:spTree>
    <p:extLst>
      <p:ext uri="{BB962C8B-B14F-4D97-AF65-F5344CB8AC3E}">
        <p14:creationId xmlns:p14="http://schemas.microsoft.com/office/powerpoint/2010/main" val="73395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67" y="1603113"/>
            <a:ext cx="10972800" cy="6112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– BLUE 36pt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67" y="2467263"/>
            <a:ext cx="10972800" cy="380053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8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800" kern="12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Arial"/>
        </a:defRPr>
      </a:lvl1pPr>
      <a:lvl2pPr marL="990575" indent="-380990" algn="l" defTabSz="609585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Arial"/>
        </a:defRPr>
      </a:lvl2pPr>
      <a:lvl3pPr marL="1523962" indent="-304792" algn="l" defTabSz="609585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3547" indent="-304792" algn="l" defTabSz="609585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Arial"/>
        </a:defRPr>
      </a:lvl4pPr>
      <a:lvl5pPr marL="2743131" indent="-304792" algn="l" defTabSz="609585" rtl="0" eaLnBrk="1" latinLnBrk="0" hangingPunct="1">
        <a:lnSpc>
          <a:spcPct val="150000"/>
        </a:lnSpc>
        <a:spcBef>
          <a:spcPts val="0"/>
        </a:spcBef>
        <a:buClr>
          <a:srgbClr val="007BB7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c@aich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Sustainable Energy Corps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3306924"/>
            <a:ext cx="8222884" cy="496419"/>
          </a:xfrm>
        </p:spPr>
        <p:txBody>
          <a:bodyPr/>
          <a:lstStyle/>
          <a:p>
            <a:r>
              <a:rPr lang="en-US" sz="2667" dirty="0"/>
              <a:t>UEF Trustees – February 22,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3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6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A092-0195-D448-803A-F51E6999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101187"/>
            <a:ext cx="10972800" cy="611263"/>
          </a:xfrm>
        </p:spPr>
        <p:txBody>
          <a:bodyPr/>
          <a:lstStyle/>
          <a:p>
            <a:r>
              <a:rPr lang="en-US" dirty="0"/>
              <a:t>ILI </a:t>
            </a:r>
            <a:r>
              <a:rPr lang="en" dirty="0"/>
              <a:t>Mission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6C41A-2BD4-C84E-B0D0-96267D803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377">
              <a:defRPr/>
            </a:pPr>
            <a:endParaRPr lang="en-US" dirty="0">
              <a:latin typeface="Century Gothic" panose="020F03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679F-79BF-6A42-AE88-4EB295FB0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>
              <a:defRPr/>
            </a:pPr>
            <a:fld id="{1F828677-349C-A845-AFD8-E1880F4B0899}" type="slidenum">
              <a:rPr lang="en-US">
                <a:solidFill>
                  <a:prstClr val="white">
                    <a:lumMod val="65000"/>
                  </a:prstClr>
                </a:solidFill>
              </a:rPr>
              <a:pPr defTabSz="914377">
                <a:defRPr/>
              </a:pPr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A44EB2-5979-EB48-9D75-82268E121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2" y="1419971"/>
            <a:ext cx="4430127" cy="44813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133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457189" indent="-457189">
              <a:lnSpc>
                <a:spcPct val="100000"/>
              </a:lnSpc>
              <a:buFontTx/>
              <a:buChar char="-"/>
            </a:pPr>
            <a:r>
              <a:rPr lang="en-US" sz="2800" dirty="0"/>
              <a:t>Provide students and professionals lifelong career support</a:t>
            </a:r>
          </a:p>
          <a:p>
            <a:pPr marL="457189" indent="-457189">
              <a:lnSpc>
                <a:spcPct val="100000"/>
              </a:lnSpc>
              <a:buFontTx/>
              <a:buChar char="-"/>
            </a:pPr>
            <a:endParaRPr lang="en-US" sz="2800" dirty="0"/>
          </a:p>
          <a:p>
            <a:pPr marL="457189" indent="-457189">
              <a:lnSpc>
                <a:spcPct val="100000"/>
              </a:lnSpc>
              <a:buFontTx/>
              <a:buChar char="-"/>
            </a:pPr>
            <a:r>
              <a:rPr lang="en-US" sz="2800" dirty="0"/>
              <a:t>Provide companies with access to talent +    tools to retain them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978A0C-5604-1B4A-BA88-76DF5FD3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29" y="1692707"/>
            <a:ext cx="7233615" cy="42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00" y="2020276"/>
            <a:ext cx="4364923" cy="41117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861" y="1278463"/>
            <a:ext cx="10972800" cy="611263"/>
          </a:xfrm>
        </p:spPr>
        <p:txBody>
          <a:bodyPr/>
          <a:lstStyle/>
          <a:p>
            <a:pPr algn="ctr"/>
            <a:r>
              <a:rPr lang="en-US" sz="2667" dirty="0"/>
              <a:t>4 Pillars support learners at every career stage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4928" y="6262530"/>
            <a:ext cx="872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Industry engagement &amp; support is key throughout</a:t>
            </a:r>
            <a:endParaRPr lang="en-US" sz="2400" b="1" dirty="0">
              <a:solidFill>
                <a:srgbClr val="007BB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035" y="2428134"/>
            <a:ext cx="401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Identify your next move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14857" y="4033836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Acquire skills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861" y="5314279"/>
            <a:ext cx="502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	Apply your knowledge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(Sustainable Energy Corps lives here)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677" y="3298891"/>
            <a:ext cx="3910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Validate your proficiency </a:t>
            </a:r>
          </a:p>
          <a:p>
            <a:endParaRPr lang="en-US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679" y="2112659"/>
            <a:ext cx="2489548" cy="26292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054" y="372074"/>
            <a:ext cx="10972800" cy="635529"/>
          </a:xfrm>
        </p:spPr>
        <p:txBody>
          <a:bodyPr/>
          <a:lstStyle/>
          <a:p>
            <a:r>
              <a:rPr lang="en-US" dirty="0"/>
              <a:t>Sustainable Energy Corps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endParaRPr lang="en-US" dirty="0">
              <a:latin typeface="Arial" panose="020B060402020202020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3333" y="1842830"/>
            <a:ext cx="10972800" cy="4639681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Student teams from across the globe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Each team adopts a geographic region &amp;</a:t>
            </a:r>
          </a:p>
          <a:p>
            <a:r>
              <a:rPr lang="en-US" sz="2800" dirty="0"/>
              <a:t>	emission points of focus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Evaluate emission reduction options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Perform a techno-economic analysis to </a:t>
            </a:r>
          </a:p>
          <a:p>
            <a:r>
              <a:rPr lang="en-US" sz="2800" dirty="0"/>
              <a:t>	recommend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&amp; present final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1F828677-349C-A845-AFD8-E1880F4B0899}" type="slidenum">
              <a:rPr lang="en-US">
                <a:solidFill>
                  <a:srgbClr val="FFFFFF">
                    <a:lumMod val="65000"/>
                  </a:srgbClr>
                </a:solidFill>
              </a:rPr>
              <a:pPr defTabSz="609585"/>
              <a:t>5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73E1A26-057D-4A53-80E0-10C6ACE3E5D9}"/>
              </a:ext>
            </a:extLst>
          </p:cNvPr>
          <p:cNvSpPr txBox="1">
            <a:spLocks/>
          </p:cNvSpPr>
          <p:nvPr/>
        </p:nvSpPr>
        <p:spPr>
          <a:xfrm>
            <a:off x="331054" y="1072386"/>
            <a:ext cx="10972800" cy="63552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The What</a:t>
            </a:r>
          </a:p>
        </p:txBody>
      </p:sp>
    </p:spTree>
    <p:extLst>
      <p:ext uri="{BB962C8B-B14F-4D97-AF65-F5344CB8AC3E}">
        <p14:creationId xmlns:p14="http://schemas.microsoft.com/office/powerpoint/2010/main" val="104227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3333" y="1842830"/>
            <a:ext cx="10972800" cy="4639681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Engages students in contributing to solving one of the world’s biggest challenges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Teaches the students valuable skills for </a:t>
            </a:r>
          </a:p>
          <a:p>
            <a:r>
              <a:rPr lang="en-US" sz="2800" dirty="0"/>
              <a:t>	their future employers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Engages industry to participate &amp; </a:t>
            </a:r>
          </a:p>
          <a:p>
            <a:r>
              <a:rPr lang="en-US" sz="2800" dirty="0"/>
              <a:t>	provide feedback to the student teams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054" y="372074"/>
            <a:ext cx="10972800" cy="635529"/>
          </a:xfrm>
        </p:spPr>
        <p:txBody>
          <a:bodyPr/>
          <a:lstStyle/>
          <a:p>
            <a:r>
              <a:rPr lang="en-US" dirty="0"/>
              <a:t>Sustainable Energy Corps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endParaRPr lang="en-US" dirty="0">
              <a:latin typeface="Arial" panose="020B060402020202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1F828677-349C-A845-AFD8-E1880F4B0899}" type="slidenum">
              <a:rPr lang="en-US">
                <a:solidFill>
                  <a:srgbClr val="FFFFFF">
                    <a:lumMod val="65000"/>
                  </a:srgbClr>
                </a:solidFill>
              </a:rPr>
              <a:pPr defTabSz="609585"/>
              <a:t>6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73E1A26-057D-4A53-80E0-10C6ACE3E5D9}"/>
              </a:ext>
            </a:extLst>
          </p:cNvPr>
          <p:cNvSpPr txBox="1">
            <a:spLocks/>
          </p:cNvSpPr>
          <p:nvPr/>
        </p:nvSpPr>
        <p:spPr>
          <a:xfrm>
            <a:off x="331054" y="1072386"/>
            <a:ext cx="10972800" cy="63552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The Why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D99B8-2C6E-44B0-8402-567B990F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01" y="2543142"/>
            <a:ext cx="3718553" cy="24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3333" y="1842830"/>
            <a:ext cx="10972800" cy="4639681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Teams across the U.S. (4 regions – coast </a:t>
            </a:r>
            <a:r>
              <a:rPr lang="en-US" sz="2800"/>
              <a:t>to coast!) </a:t>
            </a:r>
            <a:r>
              <a:rPr lang="en-US" sz="2800" dirty="0"/>
              <a:t>&amp; multiple other countries (Nepal, Nigeria, Mexico, …)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AIChE created training modules on non-fossil energy sources, existing mitigation technologies &amp; GHG calculations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Building website of project team members &amp; outputs </a:t>
            </a:r>
          </a:p>
          <a:p>
            <a:r>
              <a:rPr lang="en-US" sz="2800" dirty="0"/>
              <a:t>	to enable global sharing (launching Winter ’24)</a:t>
            </a:r>
            <a:endParaRPr lang="en-US" sz="2667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054" y="372074"/>
            <a:ext cx="10972800" cy="635529"/>
          </a:xfrm>
        </p:spPr>
        <p:txBody>
          <a:bodyPr/>
          <a:lstStyle/>
          <a:p>
            <a:r>
              <a:rPr lang="en-US" dirty="0"/>
              <a:t>Sustainable Energy Corps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endParaRPr lang="en-US" dirty="0">
              <a:latin typeface="Arial" panose="020B060402020202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1F828677-349C-A845-AFD8-E1880F4B0899}" type="slidenum">
              <a:rPr lang="en-US">
                <a:solidFill>
                  <a:srgbClr val="FFFFFF">
                    <a:lumMod val="65000"/>
                  </a:srgbClr>
                </a:solidFill>
              </a:rPr>
              <a:pPr defTabSz="609585"/>
              <a:t>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73E1A26-057D-4A53-80E0-10C6ACE3E5D9}"/>
              </a:ext>
            </a:extLst>
          </p:cNvPr>
          <p:cNvSpPr txBox="1">
            <a:spLocks/>
          </p:cNvSpPr>
          <p:nvPr/>
        </p:nvSpPr>
        <p:spPr>
          <a:xfrm>
            <a:off x="331054" y="1072386"/>
            <a:ext cx="10972800" cy="63552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6C7EB-D7F9-47B2-A21E-EF13C3F5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97" y="3788229"/>
            <a:ext cx="1680761" cy="2589134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AB2D6846-3E5A-497D-AFDE-3F39524EB678}"/>
              </a:ext>
            </a:extLst>
          </p:cNvPr>
          <p:cNvSpPr txBox="1">
            <a:spLocks/>
          </p:cNvSpPr>
          <p:nvPr/>
        </p:nvSpPr>
        <p:spPr>
          <a:xfrm>
            <a:off x="423333" y="1007603"/>
            <a:ext cx="10972800" cy="63552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UEF Funding Supported Momentum!</a:t>
            </a:r>
          </a:p>
        </p:txBody>
      </p:sp>
    </p:spTree>
    <p:extLst>
      <p:ext uri="{BB962C8B-B14F-4D97-AF65-F5344CB8AC3E}">
        <p14:creationId xmlns:p14="http://schemas.microsoft.com/office/powerpoint/2010/main" val="90098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054" y="372074"/>
            <a:ext cx="10972800" cy="635529"/>
          </a:xfrm>
        </p:spPr>
        <p:txBody>
          <a:bodyPr/>
          <a:lstStyle/>
          <a:p>
            <a:r>
              <a:rPr lang="en-US" dirty="0"/>
              <a:t>Sustainable Energy Corps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endParaRPr lang="en-US" dirty="0">
              <a:latin typeface="Arial" panose="020B060402020202020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3333" y="1842830"/>
            <a:ext cx="10972800" cy="4639681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Awarded DOE Community Energy Innovation Prize 1st round in partnership w/Lamar University</a:t>
            </a:r>
          </a:p>
          <a:p>
            <a:pPr marL="1447764" lvl="1" indent="-457189">
              <a:buFont typeface="Arial" panose="020B0604020202020204" pitchFamily="34" charset="0"/>
              <a:buChar char="•"/>
            </a:pPr>
            <a:r>
              <a:rPr lang="en-US" sz="2800" dirty="0"/>
              <a:t>Pursuing 2</a:t>
            </a:r>
            <a:r>
              <a:rPr lang="en-US" sz="2800" baseline="30000" dirty="0"/>
              <a:t>nd</a:t>
            </a:r>
            <a:r>
              <a:rPr lang="en-US" sz="2800" dirty="0"/>
              <a:t> round prize – winners announced March 2024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dirty="0"/>
              <a:t>Exploring additional grant &amp; sponsorship </a:t>
            </a:r>
          </a:p>
          <a:p>
            <a:r>
              <a:rPr lang="en-US" sz="2800" dirty="0"/>
              <a:t>	opportunities</a:t>
            </a:r>
          </a:p>
          <a:p>
            <a:pPr lvl="1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1F828677-349C-A845-AFD8-E1880F4B0899}" type="slidenum">
              <a:rPr lang="en-US">
                <a:solidFill>
                  <a:srgbClr val="FFFFFF">
                    <a:lumMod val="65000"/>
                  </a:srgbClr>
                </a:solidFill>
              </a:rPr>
              <a:pPr defTabSz="609585"/>
              <a:t>8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73E1A26-057D-4A53-80E0-10C6ACE3E5D9}"/>
              </a:ext>
            </a:extLst>
          </p:cNvPr>
          <p:cNvSpPr txBox="1">
            <a:spLocks/>
          </p:cNvSpPr>
          <p:nvPr/>
        </p:nvSpPr>
        <p:spPr>
          <a:xfrm>
            <a:off x="331054" y="1072386"/>
            <a:ext cx="10972800" cy="63552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What’s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D9460-19A0-4CA5-896A-20183AB2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189" y="4088073"/>
            <a:ext cx="3486559" cy="20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7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054" y="372074"/>
            <a:ext cx="10972800" cy="635529"/>
          </a:xfrm>
        </p:spPr>
        <p:txBody>
          <a:bodyPr/>
          <a:lstStyle/>
          <a:p>
            <a:r>
              <a:rPr lang="en-US" dirty="0"/>
              <a:t>Sustainable Energy Corps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585"/>
            <a:endParaRPr lang="en-US" dirty="0">
              <a:latin typeface="Arial" panose="020B060402020202020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3333" y="1842830"/>
            <a:ext cx="10972800" cy="4639681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b="1" dirty="0"/>
              <a:t>Sponsor</a:t>
            </a:r>
            <a:r>
              <a:rPr lang="en-US" sz="2800" dirty="0"/>
              <a:t> costs of the program</a:t>
            </a:r>
          </a:p>
          <a:p>
            <a:pPr marL="1447764" lvl="1" indent="-457189">
              <a:buFont typeface="Arial" panose="020B0604020202020204" pitchFamily="34" charset="0"/>
              <a:buChar char="•"/>
            </a:pPr>
            <a:r>
              <a:rPr lang="en-US" sz="2800" dirty="0"/>
              <a:t>Student team stipends ($10K per team)</a:t>
            </a:r>
          </a:p>
          <a:p>
            <a:pPr marL="1447764" lvl="1" indent="-457189">
              <a:buFont typeface="Arial" panose="020B0604020202020204" pitchFamily="34" charset="0"/>
              <a:buChar char="•"/>
            </a:pPr>
            <a:r>
              <a:rPr lang="en-US" sz="2800" dirty="0"/>
              <a:t>AIChE staff program management ($15K per year)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800" b="1" dirty="0"/>
              <a:t>Volunteer</a:t>
            </a:r>
            <a:r>
              <a:rPr lang="en-US" sz="2800" dirty="0"/>
              <a:t> time as mentors to student teams</a:t>
            </a:r>
          </a:p>
          <a:p>
            <a:pPr lvl="1" indent="0">
              <a:buNone/>
            </a:pPr>
            <a:endParaRPr lang="en-US" sz="3600" b="1" dirty="0"/>
          </a:p>
          <a:p>
            <a:pPr lvl="1" indent="0">
              <a:buNone/>
            </a:pPr>
            <a:r>
              <a:rPr lang="en-US" sz="3600" b="1" dirty="0"/>
              <a:t>Contact </a:t>
            </a:r>
            <a:r>
              <a:rPr lang="en-US" sz="3600" b="1" dirty="0">
                <a:hlinkClick r:id="rId3"/>
              </a:rPr>
              <a:t>sec@aiche.org</a:t>
            </a:r>
            <a:r>
              <a:rPr lang="en-US" sz="3600" b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09585"/>
            <a:fld id="{1F828677-349C-A845-AFD8-E1880F4B0899}" type="slidenum">
              <a:rPr lang="en-US">
                <a:solidFill>
                  <a:srgbClr val="FFFFFF">
                    <a:lumMod val="65000"/>
                  </a:srgbClr>
                </a:solidFill>
              </a:rPr>
              <a:pPr defTabSz="609585"/>
              <a:t>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73E1A26-057D-4A53-80E0-10C6ACE3E5D9}"/>
              </a:ext>
            </a:extLst>
          </p:cNvPr>
          <p:cNvSpPr txBox="1">
            <a:spLocks/>
          </p:cNvSpPr>
          <p:nvPr/>
        </p:nvSpPr>
        <p:spPr>
          <a:xfrm>
            <a:off x="331054" y="1072386"/>
            <a:ext cx="10972800" cy="63552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/>
              <a:t>How Can You Help?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D9460-19A0-4CA5-896A-20183AB25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089" y="4526713"/>
            <a:ext cx="2931711" cy="16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18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LI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8B1"/>
      </a:accent1>
      <a:accent2>
        <a:srgbClr val="D6DE22"/>
      </a:accent2>
      <a:accent3>
        <a:srgbClr val="004062"/>
      </a:accent3>
      <a:accent4>
        <a:srgbClr val="00A4C4"/>
      </a:accent4>
      <a:accent5>
        <a:srgbClr val="F47B29"/>
      </a:accent5>
      <a:accent6>
        <a:srgbClr val="84C44A"/>
      </a:accent6>
      <a:hlink>
        <a:srgbClr val="007BB7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2A75AB332E241A7FD14CB76BC7E37" ma:contentTypeVersion="18" ma:contentTypeDescription="Create a new document." ma:contentTypeScope="" ma:versionID="72271ea660d465be959191bbbc8cf5f0">
  <xsd:schema xmlns:xsd="http://www.w3.org/2001/XMLSchema" xmlns:xs="http://www.w3.org/2001/XMLSchema" xmlns:p="http://schemas.microsoft.com/office/2006/metadata/properties" xmlns:ns3="30ac53b7-9482-4fec-95ba-f33c3c2925ad" xmlns:ns4="9a4d6c5f-d905-4bff-a2c7-473acc048d61" targetNamespace="http://schemas.microsoft.com/office/2006/metadata/properties" ma:root="true" ma:fieldsID="f5d05de213f3aa52277cd58edde569d9" ns3:_="" ns4:_="">
    <xsd:import namespace="30ac53b7-9482-4fec-95ba-f33c3c2925ad"/>
    <xsd:import namespace="9a4d6c5f-d905-4bff-a2c7-473acc048d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c53b7-9482-4fec-95ba-f33c3c292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d6c5f-d905-4bff-a2c7-473acc048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ac53b7-9482-4fec-95ba-f33c3c2925ad" xsi:nil="true"/>
  </documentManagement>
</p:properties>
</file>

<file path=customXml/itemProps1.xml><?xml version="1.0" encoding="utf-8"?>
<ds:datastoreItem xmlns:ds="http://schemas.openxmlformats.org/officeDocument/2006/customXml" ds:itemID="{E511C8F4-26D9-4868-8CC2-D2FF02C8C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C1D49-558C-4C82-8EDF-FB8F827C9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c53b7-9482-4fec-95ba-f33c3c2925ad"/>
    <ds:schemaRef ds:uri="9a4d6c5f-d905-4bff-a2c7-473acc048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CB5004-C730-4E3A-98AB-90624CC4E105}">
  <ds:schemaRefs>
    <ds:schemaRef ds:uri="30ac53b7-9482-4fec-95ba-f33c3c2925a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a4d6c5f-d905-4bff-a2c7-473acc048d6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16133</TotalTime>
  <Words>303</Words>
  <Application>Microsoft Office PowerPoint</Application>
  <PresentationFormat>Widescreen</PresentationFormat>
  <Paragraphs>63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Default Theme</vt:lpstr>
      <vt:lpstr>Sustainable Energy Corps</vt:lpstr>
      <vt:lpstr>PowerPoint Presentation</vt:lpstr>
      <vt:lpstr>ILI Mission</vt:lpstr>
      <vt:lpstr>4 Pillars support learners at every career stage</vt:lpstr>
      <vt:lpstr>Sustainable Energy Corps</vt:lpstr>
      <vt:lpstr>Sustainable Energy Corps</vt:lpstr>
      <vt:lpstr>Sustainable Energy Corps</vt:lpstr>
      <vt:lpstr>Sustainable Energy Corps</vt:lpstr>
      <vt:lpstr>Sustainable Energy Corps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 Corps</dc:title>
  <dc:creator>Wendy Young</dc:creator>
  <cp:lastModifiedBy>Wendy Young</cp:lastModifiedBy>
  <cp:revision>16</cp:revision>
  <dcterms:created xsi:type="dcterms:W3CDTF">2023-04-20T21:07:59Z</dcterms:created>
  <dcterms:modified xsi:type="dcterms:W3CDTF">2024-02-22T15:21:18Z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0x0101001662A75AB332E241A7FD14CB76BC7E37</vt:lpwstr>
  </property>
</Properties>
</file>